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84" r:id="rId29"/>
  </p:sldIdLst>
  <p:sldSz cx="18288000" cy="10287000"/>
  <p:notesSz cx="6858000" cy="9144000"/>
  <p:embeddedFontLst>
    <p:embeddedFont>
      <p:font typeface="Architects Daughter" panose="020B0604020202020204" charset="0"/>
      <p:regular r:id="rId31"/>
    </p:embeddedFont>
    <p:embeddedFont>
      <p:font typeface="DM Sans" panose="020F0502020204030204" pitchFamily="2" charset="0"/>
      <p:regular r:id="rId32"/>
      <p:bold r:id="rId33"/>
      <p:italic r:id="rId34"/>
      <p:boldItalic r:id="rId35"/>
    </p:embeddedFont>
    <p:embeddedFont>
      <p:font typeface="DM Sans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Als Grooming (zu Deutsch sinngemäß „Anbahnung“) wird die gezielte Kontaktaufnahme Erwachsener mit Minderjährigen in Missbrauchsabsicht bezeichnet, indem stufenweise ihr Vertrauen erschlichen wird.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Könige der Manipulation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svg"/><Relationship Id="rId5" Type="http://schemas.openxmlformats.org/officeDocument/2006/relationships/image" Target="../media/image16.svg"/><Relationship Id="rId10" Type="http://schemas.openxmlformats.org/officeDocument/2006/relationships/image" Target="../media/image49.png"/><Relationship Id="rId4" Type="http://schemas.openxmlformats.org/officeDocument/2006/relationships/image" Target="../media/image15.png"/><Relationship Id="rId9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0.sv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12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50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4.sv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sv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12" Type="http://schemas.openxmlformats.org/officeDocument/2006/relationships/image" Target="../media/image33.png"/><Relationship Id="rId17" Type="http://schemas.openxmlformats.org/officeDocument/2006/relationships/image" Target="../media/image50.svg"/><Relationship Id="rId2" Type="http://schemas.openxmlformats.org/officeDocument/2006/relationships/image" Target="../media/image4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sv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12" Type="http://schemas.openxmlformats.org/officeDocument/2006/relationships/image" Target="../media/image33.png"/><Relationship Id="rId17" Type="http://schemas.openxmlformats.org/officeDocument/2006/relationships/image" Target="../media/image50.svg"/><Relationship Id="rId2" Type="http://schemas.openxmlformats.org/officeDocument/2006/relationships/image" Target="../media/image4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svg"/><Relationship Id="rId1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12" Type="http://schemas.openxmlformats.org/officeDocument/2006/relationships/image" Target="../media/image33.png"/><Relationship Id="rId17" Type="http://schemas.openxmlformats.org/officeDocument/2006/relationships/image" Target="../media/image50.svg"/><Relationship Id="rId2" Type="http://schemas.openxmlformats.org/officeDocument/2006/relationships/image" Target="../media/image4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52.svg"/><Relationship Id="rId4" Type="http://schemas.openxmlformats.org/officeDocument/2006/relationships/image" Target="../media/image15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svg"/><Relationship Id="rId18" Type="http://schemas.openxmlformats.org/officeDocument/2006/relationships/image" Target="../media/image49.png"/><Relationship Id="rId3" Type="http://schemas.openxmlformats.org/officeDocument/2006/relationships/image" Target="../media/image46.svg"/><Relationship Id="rId21" Type="http://schemas.openxmlformats.org/officeDocument/2006/relationships/image" Target="../media/image52.svg"/><Relationship Id="rId7" Type="http://schemas.openxmlformats.org/officeDocument/2006/relationships/image" Target="../media/image48.svg"/><Relationship Id="rId12" Type="http://schemas.openxmlformats.org/officeDocument/2006/relationships/image" Target="../media/image33.png"/><Relationship Id="rId17" Type="http://schemas.openxmlformats.org/officeDocument/2006/relationships/image" Target="../media/image54.svg"/><Relationship Id="rId2" Type="http://schemas.openxmlformats.org/officeDocument/2006/relationships/image" Target="../media/image45.png"/><Relationship Id="rId16" Type="http://schemas.openxmlformats.org/officeDocument/2006/relationships/image" Target="../media/image53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50.svg"/><Relationship Id="rId4" Type="http://schemas.openxmlformats.org/officeDocument/2006/relationships/image" Target="../media/image15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svg"/><Relationship Id="rId18" Type="http://schemas.openxmlformats.org/officeDocument/2006/relationships/image" Target="../media/image7.png"/><Relationship Id="rId3" Type="http://schemas.openxmlformats.org/officeDocument/2006/relationships/image" Target="../media/image46.svg"/><Relationship Id="rId21" Type="http://schemas.openxmlformats.org/officeDocument/2006/relationships/image" Target="../media/image50.svg"/><Relationship Id="rId7" Type="http://schemas.openxmlformats.org/officeDocument/2006/relationships/image" Target="../media/image48.svg"/><Relationship Id="rId12" Type="http://schemas.openxmlformats.org/officeDocument/2006/relationships/image" Target="../media/image33.png"/><Relationship Id="rId17" Type="http://schemas.openxmlformats.org/officeDocument/2006/relationships/image" Target="../media/image54.svg"/><Relationship Id="rId2" Type="http://schemas.openxmlformats.org/officeDocument/2006/relationships/image" Target="../media/image45.png"/><Relationship Id="rId16" Type="http://schemas.openxmlformats.org/officeDocument/2006/relationships/image" Target="../media/image5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32.svg"/><Relationship Id="rId23" Type="http://schemas.openxmlformats.org/officeDocument/2006/relationships/image" Target="../media/image52.svg"/><Relationship Id="rId10" Type="http://schemas.openxmlformats.org/officeDocument/2006/relationships/image" Target="../media/image27.png"/><Relationship Id="rId19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209" y="1028700"/>
            <a:ext cx="4841363" cy="790426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08544" y="2132734"/>
            <a:ext cx="9527368" cy="190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 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testen: gibt es Abwehr oder nicht.</a:t>
            </a:r>
          </a:p>
          <a:p>
            <a:pPr marL="0" lvl="0" indent="0"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08544" y="4513242"/>
            <a:ext cx="9527368" cy="441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Schritt für Schritt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werden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Sexuelle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FF3131"/>
                </a:solidFill>
                <a:latin typeface="DM Sans Bold"/>
              </a:rPr>
              <a:t>Grenzüberschreitungen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in den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Alltagsablauf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eingebaut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Es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wird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"</a:t>
            </a:r>
            <a:r>
              <a:rPr lang="en-US" sz="4509" spc="-45" dirty="0">
                <a:solidFill>
                  <a:srgbClr val="FF3131"/>
                </a:solidFill>
                <a:latin typeface="DM Sans Bold"/>
              </a:rPr>
              <a:t>normal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"</a:t>
            </a:r>
          </a:p>
          <a:p>
            <a:pPr>
              <a:lnSpc>
                <a:spcPts val="4960"/>
              </a:lnSpc>
            </a:pP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 marL="0" lvl="0" indent="0">
              <a:lnSpc>
                <a:spcPts val="4960"/>
              </a:lnSpc>
            </a:pPr>
            <a:endParaRPr lang="en-US" sz="4509" spc="-45" dirty="0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81887" y="659511"/>
            <a:ext cx="8642196" cy="54121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9965" y="6700489"/>
            <a:ext cx="9110269" cy="182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3"/>
              </a:lnSpc>
            </a:pPr>
            <a:r>
              <a:rPr lang="en-US" sz="4312" spc="-43">
                <a:solidFill>
                  <a:srgbClr val="000000"/>
                </a:solidFill>
                <a:latin typeface="DM Sans Bold"/>
              </a:rPr>
              <a:t>Zuwendung und Aufmerksamkeit wird systhematisch eingesetzt</a:t>
            </a:r>
          </a:p>
          <a:p>
            <a:pPr marL="0" lvl="0" indent="0">
              <a:lnSpc>
                <a:spcPts val="4743"/>
              </a:lnSpc>
            </a:pPr>
            <a:endParaRPr lang="en-US" sz="4312" spc="-43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68972" y="8367324"/>
            <a:ext cx="13319028" cy="182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3"/>
              </a:lnSpc>
            </a:pPr>
            <a:r>
              <a:rPr lang="en-US" sz="4312" spc="-43">
                <a:solidFill>
                  <a:srgbClr val="000000"/>
                </a:solidFill>
                <a:latin typeface="DM Sans Bold"/>
              </a:rPr>
              <a:t>Initiert Abhängigkeiten, </a:t>
            </a:r>
          </a:p>
          <a:p>
            <a:pPr>
              <a:lnSpc>
                <a:spcPts val="4743"/>
              </a:lnSpc>
            </a:pPr>
            <a:r>
              <a:rPr lang="en-US" sz="4312" spc="-43">
                <a:solidFill>
                  <a:srgbClr val="000000"/>
                </a:solidFill>
                <a:latin typeface="DM Sans Bold"/>
              </a:rPr>
              <a:t>ein besonderes "Vertrauensverhältnis"entsteht</a:t>
            </a:r>
          </a:p>
          <a:p>
            <a:pPr marL="0" lvl="0" indent="0">
              <a:lnSpc>
                <a:spcPts val="4743"/>
              </a:lnSpc>
            </a:pPr>
            <a:endParaRPr lang="en-US" sz="4312" spc="-43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4058" y="1819803"/>
            <a:ext cx="6228902" cy="72710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60632" y="1066800"/>
            <a:ext cx="9527368" cy="693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 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deuten die Veranwortung für die Straftat um.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Das Opfer wird mitschuldigt gemacht und so zum schweigen gebracht.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Gefühle von Scham und Schuld.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 marL="0" lvl="0" indent="0"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5868" y="2511821"/>
            <a:ext cx="6350817" cy="6172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40974" y="3270258"/>
            <a:ext cx="1720303" cy="1321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3"/>
              </a:lnSpc>
            </a:pPr>
            <a:r>
              <a:rPr lang="en-US" sz="3787">
                <a:solidFill>
                  <a:srgbClr val="000000"/>
                </a:solidFill>
                <a:latin typeface="Architects Daughter"/>
              </a:rPr>
              <a:t>Du bist </a:t>
            </a:r>
          </a:p>
          <a:p>
            <a:pPr algn="ctr">
              <a:lnSpc>
                <a:spcPts val="5303"/>
              </a:lnSpc>
            </a:pPr>
            <a:r>
              <a:rPr lang="en-US" sz="3787">
                <a:solidFill>
                  <a:srgbClr val="000000"/>
                </a:solidFill>
                <a:latin typeface="Architects Daughter"/>
              </a:rPr>
              <a:t>Schuld</a:t>
            </a:r>
          </a:p>
        </p:txBody>
      </p:sp>
      <p:sp>
        <p:nvSpPr>
          <p:cNvPr id="5" name="TextBox 5"/>
          <p:cNvSpPr txBox="1"/>
          <p:nvPr/>
        </p:nvSpPr>
        <p:spPr>
          <a:xfrm rot="-1529065">
            <a:off x="2684668" y="5062985"/>
            <a:ext cx="2900088" cy="189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Architects Daughter"/>
              </a:rPr>
              <a:t>Du hast mich </a:t>
            </a:r>
          </a:p>
          <a:p>
            <a:pPr algn="ctr"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Architects Daughter"/>
              </a:rPr>
              <a:t>dazu </a:t>
            </a:r>
          </a:p>
          <a:p>
            <a:pPr algn="ctr"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Architects Daughter"/>
              </a:rPr>
              <a:t>gebracht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7942909" cy="60763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60632" y="1352550"/>
            <a:ext cx="9527368" cy="636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 kennen Tagesabläufe genau.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Ort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Zeitpunkt 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Unterlaufen von Absprachen und Vorschriften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Ziel: Alleine sein mit seinem Opfer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 marL="0" lvl="0" indent="0"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7604" y="754628"/>
            <a:ext cx="7688388" cy="59713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60632" y="1038225"/>
            <a:ext cx="9527368" cy="699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 üben Druck auf das Opfer aus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Liebesentzug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Zerstörung der Familie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Selbstmord androhen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Ziel: 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Wahrnehmung der Opfer manipulieren. 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 marL="0" lvl="0" indent="0"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2254" y="1990725"/>
            <a:ext cx="10265746" cy="508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 manipulieren durch Intriegen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in der Familie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in der Einrichtung / Kolleg:innen</a:t>
            </a: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  <a:p>
            <a:pPr marL="0" lvl="0" indent="0"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2860649"/>
            <a:ext cx="6597040" cy="45657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5397" y="5766024"/>
            <a:ext cx="204197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43425" y="807186"/>
            <a:ext cx="5066656" cy="47373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0826" y="2890098"/>
            <a:ext cx="13809964" cy="640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Täter:innen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vernebeln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ihr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Handeln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Machen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sich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unentberlich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Guter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Kontakt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zur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Leitung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Guter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Kontakt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zu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Erziehungsberechtigten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Verdachtsmomente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von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Beginn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an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entkräften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 marL="973662" lvl="1" indent="-486831">
              <a:lnSpc>
                <a:spcPts val="4960"/>
              </a:lnSpc>
              <a:buFont typeface="Arial"/>
              <a:buChar char="•"/>
            </a:pP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Falsche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Behauptungen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über</a:t>
            </a:r>
            <a:r>
              <a:rPr lang="en-US" sz="4509" spc="-45" dirty="0">
                <a:solidFill>
                  <a:srgbClr val="000000"/>
                </a:solidFill>
                <a:latin typeface="DM Sans Bold"/>
              </a:rPr>
              <a:t> das </a:t>
            </a:r>
            <a:r>
              <a:rPr lang="en-US" sz="4509" spc="-45" dirty="0" err="1">
                <a:solidFill>
                  <a:srgbClr val="000000"/>
                </a:solidFill>
                <a:latin typeface="DM Sans Bold"/>
              </a:rPr>
              <a:t>Opfer</a:t>
            </a: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960"/>
              </a:lnSpc>
            </a:pPr>
            <a:endParaRPr lang="en-US" sz="4509" spc="-45" dirty="0">
              <a:solidFill>
                <a:srgbClr val="000000"/>
              </a:solidFill>
              <a:latin typeface="DM Sans Bold"/>
            </a:endParaRPr>
          </a:p>
          <a:p>
            <a:pPr marL="0" lvl="0" indent="0">
              <a:lnSpc>
                <a:spcPts val="4960"/>
              </a:lnSpc>
            </a:pPr>
            <a:endParaRPr lang="en-US" sz="4509" spc="-45" dirty="0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6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23950"/>
            <a:ext cx="8544194" cy="440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6"/>
              </a:lnSpc>
            </a:pPr>
            <a:r>
              <a:rPr lang="en-US" sz="10478" spc="-104">
                <a:solidFill>
                  <a:srgbClr val="000000"/>
                </a:solidFill>
                <a:latin typeface="DM Sans Bold"/>
              </a:rPr>
              <a:t>Strategien von </a:t>
            </a:r>
          </a:p>
          <a:p>
            <a:pPr marL="0" lvl="0" indent="0" algn="ctr">
              <a:lnSpc>
                <a:spcPts val="11526"/>
              </a:lnSpc>
            </a:pPr>
            <a:r>
              <a:rPr lang="en-US" sz="10478" spc="-104">
                <a:solidFill>
                  <a:srgbClr val="000000"/>
                </a:solidFill>
                <a:latin typeface="DM Sans Bold"/>
              </a:rPr>
              <a:t>Täter:innen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7267">
            <a:off x="9805534" y="2801314"/>
            <a:ext cx="5110512" cy="52550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269">
            <a:off x="11653875" y="4638358"/>
            <a:ext cx="1966493" cy="7226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337665">
            <a:off x="10628210" y="4178221"/>
            <a:ext cx="3470139" cy="158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3032">
                <a:solidFill>
                  <a:srgbClr val="000000"/>
                </a:solidFill>
                <a:latin typeface="DM Sans"/>
              </a:rPr>
              <a:t>und was wir darüber wissen sollten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0269">
            <a:off x="9801486" y="4483712"/>
            <a:ext cx="673878" cy="6738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1380F5B-C545-984C-B272-0CBB6B0EABB9}"/>
              </a:ext>
            </a:extLst>
          </p:cNvPr>
          <p:cNvSpPr txBox="1"/>
          <p:nvPr/>
        </p:nvSpPr>
        <p:spPr>
          <a:xfrm>
            <a:off x="1295400" y="9029700"/>
            <a:ext cx="619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von Sven-Oliver Salzer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08230" y="7442535"/>
            <a:ext cx="4139890" cy="1493772"/>
            <a:chOff x="0" y="-47625"/>
            <a:chExt cx="1090341" cy="3934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75899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Missbrauchshandlung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756536" y="8802603"/>
            <a:ext cx="1271634" cy="148439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1217">
            <a:off x="11462515" y="8349511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08230" y="7442535"/>
            <a:ext cx="4139890" cy="1493772"/>
            <a:chOff x="0" y="-47625"/>
            <a:chExt cx="1090341" cy="3934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75899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Missbrauchshandlung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81176" y="8348649"/>
            <a:ext cx="1516566" cy="1473912"/>
            <a:chOff x="0" y="0"/>
            <a:chExt cx="2022088" cy="196521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22088" cy="1965217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463303" y="246697"/>
              <a:ext cx="547741" cy="41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Du bist </a:t>
              </a:r>
            </a:p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Schuld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-1529065">
              <a:off x="318477" y="814362"/>
              <a:ext cx="923382" cy="60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Du hast mich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dazu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gebracht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56536" y="8802603"/>
            <a:ext cx="1271634" cy="148439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1217">
            <a:off x="11462515" y="8349511"/>
            <a:ext cx="1077801" cy="295048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87260" y="7623359"/>
            <a:ext cx="4213542" cy="2341732"/>
            <a:chOff x="0" y="-11239"/>
            <a:chExt cx="1109739" cy="61675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90341" cy="605513"/>
            </a:xfrm>
            <a:custGeom>
              <a:avLst/>
              <a:gdLst/>
              <a:ahLst/>
              <a:cxnLst/>
              <a:rect l="l" t="t" r="r" b="b"/>
              <a:pathLst>
                <a:path w="1090341" h="605513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510139"/>
                  </a:lnTo>
                  <a:cubicBezTo>
                    <a:pt x="1090341" y="535434"/>
                    <a:pt x="1080293" y="559693"/>
                    <a:pt x="1062407" y="577579"/>
                  </a:cubicBezTo>
                  <a:cubicBezTo>
                    <a:pt x="1044521" y="595465"/>
                    <a:pt x="1020262" y="605513"/>
                    <a:pt x="994967" y="605513"/>
                  </a:cubicBezTo>
                  <a:lnTo>
                    <a:pt x="95374" y="605513"/>
                  </a:lnTo>
                  <a:cubicBezTo>
                    <a:pt x="70079" y="605513"/>
                    <a:pt x="45820" y="595465"/>
                    <a:pt x="27934" y="577579"/>
                  </a:cubicBezTo>
                  <a:cubicBezTo>
                    <a:pt x="10048" y="559693"/>
                    <a:pt x="0" y="535434"/>
                    <a:pt x="0" y="510139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1239"/>
              <a:ext cx="1109739" cy="6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Manipulation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zur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Verhinderung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Aufdeckung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&amp;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Aufrechterhaltung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-"Grooming"</a:t>
              </a:r>
            </a:p>
          </p:txBody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56050" flipV="1">
            <a:off x="6230262" y="8134590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08230" y="7442535"/>
            <a:ext cx="4139890" cy="1493772"/>
            <a:chOff x="0" y="-47625"/>
            <a:chExt cx="1090341" cy="3934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75899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Missbrauchshandlung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81176" y="8348649"/>
            <a:ext cx="1516566" cy="1473912"/>
            <a:chOff x="0" y="0"/>
            <a:chExt cx="2022088" cy="196521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22088" cy="1965217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463303" y="246697"/>
              <a:ext cx="547741" cy="41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Du bist </a:t>
              </a:r>
            </a:p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Schuld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-1529065">
              <a:off x="318477" y="814362"/>
              <a:ext cx="923382" cy="60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Du hast mich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dazu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gebracht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56536" y="8802603"/>
            <a:ext cx="1271634" cy="148439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1217">
            <a:off x="11462515" y="8349511"/>
            <a:ext cx="1077801" cy="29504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1187605" y="5929130"/>
            <a:ext cx="4139890" cy="1360068"/>
            <a:chOff x="0" y="-47625"/>
            <a:chExt cx="1090341" cy="3582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062159" cy="358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Fanthasie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82000" y="6291624"/>
            <a:ext cx="1194915" cy="15173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000695">
            <a:off x="3130779" y="7359886"/>
            <a:ext cx="1077801" cy="295048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87260" y="7623359"/>
            <a:ext cx="4213542" cy="2341732"/>
            <a:chOff x="0" y="-11239"/>
            <a:chExt cx="1109739" cy="61675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90341" cy="605513"/>
            </a:xfrm>
            <a:custGeom>
              <a:avLst/>
              <a:gdLst/>
              <a:ahLst/>
              <a:cxnLst/>
              <a:rect l="l" t="t" r="r" b="b"/>
              <a:pathLst>
                <a:path w="1090341" h="605513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510139"/>
                  </a:lnTo>
                  <a:cubicBezTo>
                    <a:pt x="1090341" y="535434"/>
                    <a:pt x="1080293" y="559693"/>
                    <a:pt x="1062407" y="577579"/>
                  </a:cubicBezTo>
                  <a:cubicBezTo>
                    <a:pt x="1044521" y="595465"/>
                    <a:pt x="1020262" y="605513"/>
                    <a:pt x="994967" y="605513"/>
                  </a:cubicBezTo>
                  <a:lnTo>
                    <a:pt x="95374" y="605513"/>
                  </a:lnTo>
                  <a:cubicBezTo>
                    <a:pt x="70079" y="605513"/>
                    <a:pt x="45820" y="595465"/>
                    <a:pt x="27934" y="577579"/>
                  </a:cubicBezTo>
                  <a:cubicBezTo>
                    <a:pt x="10048" y="559693"/>
                    <a:pt x="0" y="535434"/>
                    <a:pt x="0" y="510139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1239"/>
              <a:ext cx="1109739" cy="6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Manipulation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zur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Verhinderung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Aufdeckung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&amp;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Aufrechterhaltung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-"Grooming"</a:t>
              </a:r>
            </a:p>
          </p:txBody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56050" flipV="1">
            <a:off x="6230262" y="8134590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08230" y="7442535"/>
            <a:ext cx="4139890" cy="1493772"/>
            <a:chOff x="0" y="-47625"/>
            <a:chExt cx="1090341" cy="3934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75899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Missbrauchshandlung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81176" y="8348649"/>
            <a:ext cx="1516566" cy="1473912"/>
            <a:chOff x="0" y="0"/>
            <a:chExt cx="2022088" cy="196521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22088" cy="1965217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463303" y="246697"/>
              <a:ext cx="547741" cy="41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Du bist </a:t>
              </a:r>
            </a:p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Schuld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-1529065">
              <a:off x="318477" y="814362"/>
              <a:ext cx="923382" cy="60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Du hast mich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dazu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gebracht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56536" y="8802603"/>
            <a:ext cx="1271634" cy="148439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1217">
            <a:off x="11462515" y="8349511"/>
            <a:ext cx="1077801" cy="295048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560349" y="4373053"/>
            <a:ext cx="4139890" cy="1399336"/>
            <a:chOff x="0" y="-47625"/>
            <a:chExt cx="1090341" cy="36854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062159" cy="368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Schuld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/ Angst</a:t>
              </a:r>
            </a:p>
          </p:txBody>
        </p: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62277">
            <a:off x="2448148" y="5825834"/>
            <a:ext cx="1077801" cy="29504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1187605" y="5929130"/>
            <a:ext cx="4139890" cy="1360068"/>
            <a:chOff x="0" y="-47625"/>
            <a:chExt cx="1090341" cy="3582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062159" cy="358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Fanthasie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82000" y="6291624"/>
            <a:ext cx="1194915" cy="15173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000695">
            <a:off x="3130779" y="7359886"/>
            <a:ext cx="1077801" cy="295048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87260" y="7623359"/>
            <a:ext cx="4213542" cy="2341732"/>
            <a:chOff x="0" y="-11239"/>
            <a:chExt cx="1109739" cy="61675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90341" cy="605513"/>
            </a:xfrm>
            <a:custGeom>
              <a:avLst/>
              <a:gdLst/>
              <a:ahLst/>
              <a:cxnLst/>
              <a:rect l="l" t="t" r="r" b="b"/>
              <a:pathLst>
                <a:path w="1090341" h="605513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510139"/>
                  </a:lnTo>
                  <a:cubicBezTo>
                    <a:pt x="1090341" y="535434"/>
                    <a:pt x="1080293" y="559693"/>
                    <a:pt x="1062407" y="577579"/>
                  </a:cubicBezTo>
                  <a:cubicBezTo>
                    <a:pt x="1044521" y="595465"/>
                    <a:pt x="1020262" y="605513"/>
                    <a:pt x="994967" y="605513"/>
                  </a:cubicBezTo>
                  <a:lnTo>
                    <a:pt x="95374" y="605513"/>
                  </a:lnTo>
                  <a:cubicBezTo>
                    <a:pt x="70079" y="605513"/>
                    <a:pt x="45820" y="595465"/>
                    <a:pt x="27934" y="577579"/>
                  </a:cubicBezTo>
                  <a:cubicBezTo>
                    <a:pt x="10048" y="559693"/>
                    <a:pt x="0" y="535434"/>
                    <a:pt x="0" y="510139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1239"/>
              <a:ext cx="1109739" cy="6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Manipulation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zur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Verhinderung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Aufdeckung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&amp;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Aufrechterhaltung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-"Grooming"</a:t>
              </a:r>
            </a:p>
          </p:txBody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56050" flipV="1">
            <a:off x="6230262" y="8134590"/>
            <a:ext cx="1077801" cy="295048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32493" y="4109478"/>
            <a:ext cx="697366" cy="1642473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08230" y="7442535"/>
            <a:ext cx="4139890" cy="1493772"/>
            <a:chOff x="0" y="-47625"/>
            <a:chExt cx="1090341" cy="3934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75899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Missbrauchshandlung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87605" y="2920616"/>
            <a:ext cx="4139890" cy="1360068"/>
            <a:chOff x="0" y="-47625"/>
            <a:chExt cx="1090341" cy="3582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062159" cy="358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Schlechte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Gefühle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beiseiteschieben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81176" y="8348649"/>
            <a:ext cx="1516566" cy="1473912"/>
            <a:chOff x="0" y="0"/>
            <a:chExt cx="2022088" cy="196521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22088" cy="1965217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463303" y="246697"/>
              <a:ext cx="547741" cy="41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Du bist </a:t>
              </a:r>
            </a:p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Schuld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-1529065">
              <a:off x="318477" y="814362"/>
              <a:ext cx="923382" cy="60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Du hast mich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dazu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gebracht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56536" y="8802603"/>
            <a:ext cx="1271634" cy="1484397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0773" y="2796178"/>
            <a:ext cx="1455854" cy="117924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1217">
            <a:off x="11462515" y="8349511"/>
            <a:ext cx="1077801" cy="29504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97817">
            <a:off x="1995191" y="4498377"/>
            <a:ext cx="1077801" cy="295048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560349" y="4373053"/>
            <a:ext cx="4139890" cy="1399336"/>
            <a:chOff x="0" y="-47625"/>
            <a:chExt cx="1090341" cy="36854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062159" cy="368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Schuld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/ Angst</a:t>
              </a:r>
            </a:p>
          </p:txBody>
        </p: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62277">
            <a:off x="2448148" y="5825834"/>
            <a:ext cx="1077801" cy="29504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1187605" y="5929130"/>
            <a:ext cx="4139890" cy="1360068"/>
            <a:chOff x="0" y="-47625"/>
            <a:chExt cx="1090341" cy="3582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062159" cy="358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Fanthasie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82000" y="6291624"/>
            <a:ext cx="1194915" cy="15173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000695">
            <a:off x="3130779" y="7359886"/>
            <a:ext cx="1077801" cy="295048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87260" y="7623359"/>
            <a:ext cx="4213542" cy="2341732"/>
            <a:chOff x="0" y="-11239"/>
            <a:chExt cx="1109739" cy="61675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90341" cy="605513"/>
            </a:xfrm>
            <a:custGeom>
              <a:avLst/>
              <a:gdLst/>
              <a:ahLst/>
              <a:cxnLst/>
              <a:rect l="l" t="t" r="r" b="b"/>
              <a:pathLst>
                <a:path w="1090341" h="605513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510139"/>
                  </a:lnTo>
                  <a:cubicBezTo>
                    <a:pt x="1090341" y="535434"/>
                    <a:pt x="1080293" y="559693"/>
                    <a:pt x="1062407" y="577579"/>
                  </a:cubicBezTo>
                  <a:cubicBezTo>
                    <a:pt x="1044521" y="595465"/>
                    <a:pt x="1020262" y="605513"/>
                    <a:pt x="994967" y="605513"/>
                  </a:cubicBezTo>
                  <a:lnTo>
                    <a:pt x="95374" y="605513"/>
                  </a:lnTo>
                  <a:cubicBezTo>
                    <a:pt x="70079" y="605513"/>
                    <a:pt x="45820" y="595465"/>
                    <a:pt x="27934" y="577579"/>
                  </a:cubicBezTo>
                  <a:cubicBezTo>
                    <a:pt x="10048" y="559693"/>
                    <a:pt x="0" y="535434"/>
                    <a:pt x="0" y="510139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1239"/>
              <a:ext cx="1109739" cy="6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Manipulation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zur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Verhinderung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Aufdeckung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&amp;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Aufrechterhaltung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-"Grooming"</a:t>
              </a:r>
            </a:p>
          </p:txBody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56050" flipV="1">
            <a:off x="6230262" y="8134590"/>
            <a:ext cx="1077801" cy="295048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32493" y="4109478"/>
            <a:ext cx="697366" cy="1642473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82277">
            <a:off x="8885364" y="1271969"/>
            <a:ext cx="1013978" cy="2775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97333" y="-9376"/>
            <a:ext cx="4139890" cy="1493771"/>
            <a:chOff x="0" y="-47625"/>
            <a:chExt cx="1090341" cy="39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034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Denken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vor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dem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048" y="392265"/>
            <a:ext cx="1330237" cy="12728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08230" y="1741375"/>
            <a:ext cx="4139890" cy="1493772"/>
            <a:chOff x="0" y="-47625"/>
            <a:chExt cx="1090341" cy="393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3601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Hemmungen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werden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überwunden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96857" y="1832240"/>
            <a:ext cx="1046555" cy="1359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90435">
            <a:off x="13978118" y="4225324"/>
            <a:ext cx="1077801" cy="2950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19410" y="2730581"/>
            <a:ext cx="4139890" cy="1472513"/>
            <a:chOff x="0" y="-47625"/>
            <a:chExt cx="1090341" cy="3878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48489" cy="387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Sex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mit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Kindern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9410" y="4749888"/>
            <a:ext cx="4139890" cy="1541738"/>
            <a:chOff x="0" y="-47625"/>
            <a:chExt cx="1090341" cy="406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48489" cy="406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Planung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Auswahl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 "Targeting"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7073" y="7108371"/>
            <a:ext cx="4139890" cy="1736894"/>
            <a:chOff x="0" y="-47625"/>
            <a:chExt cx="1090341" cy="45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0341" cy="374718"/>
            </a:xfrm>
            <a:custGeom>
              <a:avLst/>
              <a:gdLst/>
              <a:ahLst/>
              <a:cxnLst/>
              <a:rect l="l" t="t" r="r" b="b"/>
              <a:pathLst>
                <a:path w="1090341" h="374718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79344"/>
                  </a:lnTo>
                  <a:cubicBezTo>
                    <a:pt x="1090341" y="304639"/>
                    <a:pt x="1080293" y="328898"/>
                    <a:pt x="1062407" y="346784"/>
                  </a:cubicBezTo>
                  <a:cubicBezTo>
                    <a:pt x="1044521" y="364670"/>
                    <a:pt x="1020262" y="374718"/>
                    <a:pt x="994967" y="374718"/>
                  </a:cubicBezTo>
                  <a:lnTo>
                    <a:pt x="95374" y="374718"/>
                  </a:lnTo>
                  <a:cubicBezTo>
                    <a:pt x="70079" y="374718"/>
                    <a:pt x="45820" y="364670"/>
                    <a:pt x="27934" y="346784"/>
                  </a:cubicBezTo>
                  <a:cubicBezTo>
                    <a:pt x="10048" y="328898"/>
                    <a:pt x="0" y="304639"/>
                    <a:pt x="0" y="279344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90341" cy="45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Umwerben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Opfers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und Manipulation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Umfelds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 -"Grooming"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08230" y="7442535"/>
            <a:ext cx="4139890" cy="1493772"/>
            <a:chOff x="0" y="-47625"/>
            <a:chExt cx="1090341" cy="3934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75899" cy="393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Missbrauchshandlung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134392" y="1436110"/>
            <a:ext cx="4139890" cy="1429878"/>
            <a:chOff x="0" y="-47625"/>
            <a:chExt cx="1090341" cy="37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98334" cy="37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Neue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Tatplanung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0631">
            <a:off x="2785370" y="2801978"/>
            <a:ext cx="1077801" cy="295048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187605" y="2920616"/>
            <a:ext cx="4139890" cy="1360068"/>
            <a:chOff x="0" y="-47625"/>
            <a:chExt cx="1090341" cy="3582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062159" cy="358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Schlechte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Gefühle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beiseiteschieben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28153" y="5434970"/>
            <a:ext cx="862294" cy="134997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6964" y="7366276"/>
            <a:ext cx="1053089" cy="171933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81176" y="8348649"/>
            <a:ext cx="1516566" cy="1473912"/>
            <a:chOff x="0" y="0"/>
            <a:chExt cx="2022088" cy="196521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22088" cy="1965217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463303" y="246697"/>
              <a:ext cx="547741" cy="41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Du bist </a:t>
              </a:r>
            </a:p>
            <a:p>
              <a:pPr algn="ctr">
                <a:lnSpc>
                  <a:spcPts val="1266"/>
                </a:lnSpc>
              </a:pPr>
              <a:r>
                <a:rPr lang="en-US" sz="904">
                  <a:solidFill>
                    <a:srgbClr val="000000"/>
                  </a:solidFill>
                  <a:latin typeface="Architects Daughter"/>
                </a:rPr>
                <a:t>Schuld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-1529065">
              <a:off x="318477" y="814362"/>
              <a:ext cx="923382" cy="60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Du hast mich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dazu </a:t>
              </a:r>
            </a:p>
            <a:p>
              <a:pPr algn="ctr">
                <a:lnSpc>
                  <a:spcPts val="1206"/>
                </a:lnSpc>
              </a:pPr>
              <a:r>
                <a:rPr lang="en-US" sz="862">
                  <a:solidFill>
                    <a:srgbClr val="000000"/>
                  </a:solidFill>
                  <a:latin typeface="Architects Daughter"/>
                </a:rPr>
                <a:t>gebracht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56536" y="8802603"/>
            <a:ext cx="1271634" cy="1484397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0773" y="2796178"/>
            <a:ext cx="1455854" cy="117924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27495" y="1028700"/>
            <a:ext cx="715828" cy="1767478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8007">
            <a:off x="11908173" y="2715485"/>
            <a:ext cx="1077801" cy="29504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26214">
            <a:off x="13980363" y="6583964"/>
            <a:ext cx="1077801" cy="29504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1217">
            <a:off x="11462515" y="8349511"/>
            <a:ext cx="1077801" cy="29504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97817">
            <a:off x="1995191" y="4498377"/>
            <a:ext cx="1077801" cy="295048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560349" y="4373053"/>
            <a:ext cx="4139890" cy="1399336"/>
            <a:chOff x="0" y="-47625"/>
            <a:chExt cx="1090341" cy="36854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062159" cy="368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Schuld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/ Angst</a:t>
              </a:r>
            </a:p>
          </p:txBody>
        </p: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62277">
            <a:off x="2448148" y="5825834"/>
            <a:ext cx="1077801" cy="29504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1187605" y="5929130"/>
            <a:ext cx="4139890" cy="1360068"/>
            <a:chOff x="0" y="-47625"/>
            <a:chExt cx="1090341" cy="3582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0341" cy="310582"/>
            </a:xfrm>
            <a:custGeom>
              <a:avLst/>
              <a:gdLst/>
              <a:ahLst/>
              <a:cxnLst/>
              <a:rect l="l" t="t" r="r" b="b"/>
              <a:pathLst>
                <a:path w="1090341" h="310582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215208"/>
                  </a:lnTo>
                  <a:cubicBezTo>
                    <a:pt x="1090341" y="240503"/>
                    <a:pt x="1080293" y="264762"/>
                    <a:pt x="1062407" y="282648"/>
                  </a:cubicBezTo>
                  <a:cubicBezTo>
                    <a:pt x="1044521" y="300534"/>
                    <a:pt x="1020262" y="310582"/>
                    <a:pt x="994967" y="310582"/>
                  </a:cubicBezTo>
                  <a:lnTo>
                    <a:pt x="95374" y="310582"/>
                  </a:lnTo>
                  <a:cubicBezTo>
                    <a:pt x="42700" y="310582"/>
                    <a:pt x="0" y="267882"/>
                    <a:pt x="0" y="215208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062159" cy="358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Fanthasie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über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</a:t>
              </a:r>
              <a:endParaRPr lang="en-US" sz="2478" spc="-24" dirty="0">
                <a:solidFill>
                  <a:srgbClr val="000000"/>
                </a:solidFill>
                <a:latin typeface="DM Sans Bold"/>
              </a:endParaRPr>
            </a:p>
          </p:txBody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82000" y="6291624"/>
            <a:ext cx="1194915" cy="15173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000695">
            <a:off x="3130779" y="7359886"/>
            <a:ext cx="1077801" cy="295048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87260" y="7623359"/>
            <a:ext cx="4213542" cy="2341732"/>
            <a:chOff x="0" y="-11239"/>
            <a:chExt cx="1109739" cy="61675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90341" cy="605513"/>
            </a:xfrm>
            <a:custGeom>
              <a:avLst/>
              <a:gdLst/>
              <a:ahLst/>
              <a:cxnLst/>
              <a:rect l="l" t="t" r="r" b="b"/>
              <a:pathLst>
                <a:path w="1090341" h="605513">
                  <a:moveTo>
                    <a:pt x="95374" y="0"/>
                  </a:moveTo>
                  <a:lnTo>
                    <a:pt x="994967" y="0"/>
                  </a:lnTo>
                  <a:cubicBezTo>
                    <a:pt x="1047641" y="0"/>
                    <a:pt x="1090341" y="42700"/>
                    <a:pt x="1090341" y="95374"/>
                  </a:cubicBezTo>
                  <a:lnTo>
                    <a:pt x="1090341" y="510139"/>
                  </a:lnTo>
                  <a:cubicBezTo>
                    <a:pt x="1090341" y="535434"/>
                    <a:pt x="1080293" y="559693"/>
                    <a:pt x="1062407" y="577579"/>
                  </a:cubicBezTo>
                  <a:cubicBezTo>
                    <a:pt x="1044521" y="595465"/>
                    <a:pt x="1020262" y="605513"/>
                    <a:pt x="994967" y="605513"/>
                  </a:cubicBezTo>
                  <a:lnTo>
                    <a:pt x="95374" y="605513"/>
                  </a:lnTo>
                  <a:cubicBezTo>
                    <a:pt x="70079" y="605513"/>
                    <a:pt x="45820" y="595465"/>
                    <a:pt x="27934" y="577579"/>
                  </a:cubicBezTo>
                  <a:cubicBezTo>
                    <a:pt x="10048" y="559693"/>
                    <a:pt x="0" y="535434"/>
                    <a:pt x="0" y="510139"/>
                  </a:cubicBezTo>
                  <a:lnTo>
                    <a:pt x="0" y="95374"/>
                  </a:lnTo>
                  <a:cubicBezTo>
                    <a:pt x="0" y="70079"/>
                    <a:pt x="10048" y="45820"/>
                    <a:pt x="27934" y="27934"/>
                  </a:cubicBezTo>
                  <a:cubicBezTo>
                    <a:pt x="45820" y="10048"/>
                    <a:pt x="70079" y="0"/>
                    <a:pt x="95374" y="0"/>
                  </a:cubicBez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1239"/>
              <a:ext cx="1109739" cy="6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Manipulation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zur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Verhinderung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der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Aufdeckung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&amp;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Aufrechterhaltung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des </a:t>
              </a:r>
              <a:r>
                <a:rPr lang="en-US" sz="2478" spc="-24" dirty="0" err="1">
                  <a:solidFill>
                    <a:srgbClr val="000000"/>
                  </a:solidFill>
                  <a:latin typeface="DM Sans Bold"/>
                </a:rPr>
                <a:t>Missbrauchs</a:t>
              </a:r>
              <a:r>
                <a:rPr lang="en-US" sz="2478" spc="-24" dirty="0">
                  <a:solidFill>
                    <a:srgbClr val="000000"/>
                  </a:solidFill>
                  <a:latin typeface="DM Sans Bold"/>
                </a:rPr>
                <a:t> -"Grooming"</a:t>
              </a:r>
            </a:p>
          </p:txBody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56050" flipV="1">
            <a:off x="6230262" y="8134590"/>
            <a:ext cx="1077801" cy="295048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32493" y="4109478"/>
            <a:ext cx="697366" cy="1642473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7694">
            <a:off x="6230262" y="2134484"/>
            <a:ext cx="1077801" cy="29504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3161841" y="2949502"/>
            <a:ext cx="1194915" cy="151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82515"/>
            <a:ext cx="7228633" cy="7275785"/>
            <a:chOff x="0" y="0"/>
            <a:chExt cx="2366446" cy="2381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6446" cy="2381882"/>
            </a:xfrm>
            <a:custGeom>
              <a:avLst/>
              <a:gdLst/>
              <a:ahLst/>
              <a:cxnLst/>
              <a:rect l="l" t="t" r="r" b="b"/>
              <a:pathLst>
                <a:path w="2366446" h="2381882">
                  <a:moveTo>
                    <a:pt x="2241986" y="2381882"/>
                  </a:moveTo>
                  <a:lnTo>
                    <a:pt x="124460" y="2381882"/>
                  </a:lnTo>
                  <a:cubicBezTo>
                    <a:pt x="55880" y="2381882"/>
                    <a:pt x="0" y="2326002"/>
                    <a:pt x="0" y="22574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1986" y="0"/>
                  </a:lnTo>
                  <a:cubicBezTo>
                    <a:pt x="2310566" y="0"/>
                    <a:pt x="2366446" y="55880"/>
                    <a:pt x="2366446" y="124460"/>
                  </a:cubicBezTo>
                  <a:lnTo>
                    <a:pt x="2366446" y="2257422"/>
                  </a:lnTo>
                  <a:cubicBezTo>
                    <a:pt x="2366446" y="2326002"/>
                    <a:pt x="2310566" y="2381882"/>
                    <a:pt x="2241986" y="2381882"/>
                  </a:cubicBezTo>
                  <a:close/>
                </a:path>
              </a:pathLst>
            </a:custGeom>
            <a:solidFill>
              <a:srgbClr val="000000">
                <a:alpha val="2745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81751" y="1343861"/>
            <a:ext cx="3077707" cy="75992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91482">
            <a:off x="15864494" y="6243134"/>
            <a:ext cx="1314445" cy="14210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00377" y="6465301"/>
            <a:ext cx="258923" cy="2589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083975" y="6765189"/>
            <a:ext cx="875484" cy="29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90"/>
              </a:lnSpc>
              <a:spcBef>
                <a:spcPct val="0"/>
              </a:spcBef>
            </a:pPr>
            <a:r>
              <a:rPr lang="en-US" sz="1778">
                <a:solidFill>
                  <a:srgbClr val="000000"/>
                </a:solidFill>
                <a:latin typeface="DM Sans Bold"/>
              </a:rPr>
              <a:t>80 %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00799" y="2719926"/>
            <a:ext cx="6284436" cy="287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ca 80 % der Taten </a:t>
            </a:r>
          </a:p>
          <a:p>
            <a:pPr algn="ctr">
              <a:lnSpc>
                <a:spcPts val="5740"/>
              </a:lnSpc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werden von </a:t>
            </a:r>
          </a:p>
          <a:p>
            <a:pPr marL="0" lvl="0" indent="0" algn="ctr">
              <a:lnSpc>
                <a:spcPts val="5740"/>
              </a:lnSpc>
              <a:spcBef>
                <a:spcPct val="0"/>
              </a:spcBef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männlichen Menschen begangen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7659">
            <a:off x="9528176" y="7182177"/>
            <a:ext cx="792435" cy="8613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71569" y="7487730"/>
            <a:ext cx="528656" cy="21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4"/>
              </a:lnSpc>
              <a:spcBef>
                <a:spcPct val="0"/>
              </a:spcBef>
            </a:pPr>
            <a:r>
              <a:rPr lang="en-US" sz="1203">
                <a:solidFill>
                  <a:srgbClr val="000000"/>
                </a:solidFill>
                <a:latin typeface="DM Sans Bold"/>
              </a:rPr>
              <a:t>20%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81751" y="1343861"/>
            <a:ext cx="3077707" cy="75992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1482">
            <a:off x="15864494" y="6243134"/>
            <a:ext cx="1314445" cy="14210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00377" y="6465301"/>
            <a:ext cx="258923" cy="2589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1982515"/>
            <a:ext cx="7228633" cy="7275785"/>
            <a:chOff x="0" y="0"/>
            <a:chExt cx="2366446" cy="23818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66446" cy="2381882"/>
            </a:xfrm>
            <a:custGeom>
              <a:avLst/>
              <a:gdLst/>
              <a:ahLst/>
              <a:cxnLst/>
              <a:rect l="l" t="t" r="r" b="b"/>
              <a:pathLst>
                <a:path w="2366446" h="2381882">
                  <a:moveTo>
                    <a:pt x="2241986" y="2381882"/>
                  </a:moveTo>
                  <a:lnTo>
                    <a:pt x="124460" y="2381882"/>
                  </a:lnTo>
                  <a:cubicBezTo>
                    <a:pt x="55880" y="2381882"/>
                    <a:pt x="0" y="2326002"/>
                    <a:pt x="0" y="22574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1986" y="0"/>
                  </a:lnTo>
                  <a:cubicBezTo>
                    <a:pt x="2310566" y="0"/>
                    <a:pt x="2366446" y="55880"/>
                    <a:pt x="2366446" y="124460"/>
                  </a:cubicBezTo>
                  <a:lnTo>
                    <a:pt x="2366446" y="2257422"/>
                  </a:lnTo>
                  <a:cubicBezTo>
                    <a:pt x="2366446" y="2326002"/>
                    <a:pt x="2310566" y="2381882"/>
                    <a:pt x="2241986" y="2381882"/>
                  </a:cubicBezTo>
                  <a:close/>
                </a:path>
              </a:pathLst>
            </a:custGeom>
            <a:solidFill>
              <a:srgbClr val="000000">
                <a:alpha val="2745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52636" y="1343861"/>
            <a:ext cx="3201195" cy="75992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083975" y="6765189"/>
            <a:ext cx="875484" cy="29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90"/>
              </a:lnSpc>
              <a:spcBef>
                <a:spcPct val="0"/>
              </a:spcBef>
            </a:pPr>
            <a:r>
              <a:rPr lang="en-US" sz="1778">
                <a:solidFill>
                  <a:srgbClr val="000000"/>
                </a:solidFill>
                <a:latin typeface="DM Sans"/>
              </a:rPr>
              <a:t>80%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0799" y="2719926"/>
            <a:ext cx="6284436" cy="287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ca 80 % der Taten </a:t>
            </a:r>
          </a:p>
          <a:p>
            <a:pPr algn="ctr">
              <a:lnSpc>
                <a:spcPts val="5740"/>
              </a:lnSpc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werden von </a:t>
            </a:r>
          </a:p>
          <a:p>
            <a:pPr marL="0" lvl="0" indent="0" algn="ctr">
              <a:lnSpc>
                <a:spcPts val="5740"/>
              </a:lnSpc>
              <a:spcBef>
                <a:spcPct val="0"/>
              </a:spcBef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männlichen Menschen begangen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0799" y="6087330"/>
            <a:ext cx="6284436" cy="287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ca 20% der Taten </a:t>
            </a:r>
          </a:p>
          <a:p>
            <a:pPr algn="ctr">
              <a:lnSpc>
                <a:spcPts val="5740"/>
              </a:lnSpc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werden von </a:t>
            </a:r>
          </a:p>
          <a:p>
            <a:pPr marL="0" lvl="0" indent="0" algn="ctr">
              <a:lnSpc>
                <a:spcPts val="5740"/>
              </a:lnSpc>
              <a:spcBef>
                <a:spcPct val="0"/>
              </a:spcBef>
            </a:pPr>
            <a:r>
              <a:rPr lang="en-US" sz="4100" spc="-41">
                <a:solidFill>
                  <a:srgbClr val="000000"/>
                </a:solidFill>
                <a:latin typeface="DM Sans Bold"/>
              </a:rPr>
              <a:t>weiblichen Menschen begangen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7525434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40943" y="2624546"/>
            <a:ext cx="8544194" cy="608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7"/>
              </a:lnSpc>
            </a:pPr>
            <a:r>
              <a:rPr lang="en-US" sz="7279" spc="-72">
                <a:solidFill>
                  <a:srgbClr val="000000"/>
                </a:solidFill>
                <a:latin typeface="DM Sans Bold"/>
              </a:rPr>
              <a:t>Täter:innen</a:t>
            </a:r>
          </a:p>
          <a:p>
            <a:pPr algn="ctr">
              <a:lnSpc>
                <a:spcPts val="8007"/>
              </a:lnSpc>
            </a:pPr>
            <a:r>
              <a:rPr lang="en-US" sz="7279" spc="-72">
                <a:solidFill>
                  <a:srgbClr val="000000"/>
                </a:solidFill>
                <a:latin typeface="DM Sans Bold"/>
              </a:rPr>
              <a:t>planen den Missbrauch. </a:t>
            </a:r>
          </a:p>
          <a:p>
            <a:pPr algn="ctr">
              <a:lnSpc>
                <a:spcPts val="8007"/>
              </a:lnSpc>
            </a:pPr>
            <a:endParaRPr lang="en-US" sz="7279" spc="-72">
              <a:solidFill>
                <a:srgbClr val="000000"/>
              </a:solidFill>
              <a:latin typeface="DM Sans Bold"/>
            </a:endParaRPr>
          </a:p>
          <a:p>
            <a:pPr algn="ctr">
              <a:lnSpc>
                <a:spcPts val="8007"/>
              </a:lnSpc>
            </a:pPr>
            <a:r>
              <a:rPr lang="en-US" sz="7279" spc="-72">
                <a:solidFill>
                  <a:srgbClr val="000000"/>
                </a:solidFill>
                <a:latin typeface="DM Sans Bold"/>
              </a:rPr>
              <a:t>Nichts ist Zufall,</a:t>
            </a:r>
          </a:p>
          <a:p>
            <a:pPr marL="0" lvl="0" indent="0" algn="ctr">
              <a:lnSpc>
                <a:spcPts val="8007"/>
              </a:lnSpc>
            </a:pPr>
            <a:r>
              <a:rPr lang="en-US" sz="7279" spc="-72">
                <a:solidFill>
                  <a:srgbClr val="000000"/>
                </a:solidFill>
                <a:latin typeface="DM Sans Bold"/>
              </a:rPr>
              <a:t>nichts ist Spontan.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5868" y="1741727"/>
            <a:ext cx="6106181" cy="68035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04147" y="1767626"/>
            <a:ext cx="3086103" cy="3303086"/>
            <a:chOff x="-182241" y="-311658"/>
            <a:chExt cx="812800" cy="8699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308" cy="213724"/>
            </a:xfrm>
            <a:custGeom>
              <a:avLst/>
              <a:gdLst/>
              <a:ahLst/>
              <a:cxnLst/>
              <a:rect l="l" t="t" r="r" b="b"/>
              <a:pathLst>
                <a:path w="529308" h="213724">
                  <a:moveTo>
                    <a:pt x="0" y="0"/>
                  </a:moveTo>
                  <a:lnTo>
                    <a:pt x="529308" y="0"/>
                  </a:lnTo>
                  <a:lnTo>
                    <a:pt x="529308" y="213724"/>
                  </a:lnTo>
                  <a:lnTo>
                    <a:pt x="0" y="213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82241" y="-311658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70"/>
                </a:lnSpc>
              </a:pPr>
              <a:r>
                <a:rPr lang="en-US" sz="3478" dirty="0">
                  <a:solidFill>
                    <a:srgbClr val="000000"/>
                  </a:solidFill>
                  <a:latin typeface="Architects Daughter"/>
                </a:rPr>
                <a:t>Gemeinde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25539" y="616063"/>
            <a:ext cx="3086100" cy="3303086"/>
            <a:chOff x="-255724" y="-342055"/>
            <a:chExt cx="812800" cy="869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5436" cy="213724"/>
            </a:xfrm>
            <a:custGeom>
              <a:avLst/>
              <a:gdLst/>
              <a:ahLst/>
              <a:cxnLst/>
              <a:rect l="l" t="t" r="r" b="b"/>
              <a:pathLst>
                <a:path w="365436" h="213724">
                  <a:moveTo>
                    <a:pt x="0" y="0"/>
                  </a:moveTo>
                  <a:lnTo>
                    <a:pt x="365436" y="0"/>
                  </a:lnTo>
                  <a:lnTo>
                    <a:pt x="365436" y="213724"/>
                  </a:lnTo>
                  <a:lnTo>
                    <a:pt x="0" y="213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55724" y="-342055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70"/>
                </a:lnSpc>
              </a:pPr>
              <a:r>
                <a:rPr lang="en-US" sz="3478" dirty="0">
                  <a:solidFill>
                    <a:srgbClr val="000000"/>
                  </a:solidFill>
                  <a:latin typeface="Architects Daughter"/>
                </a:rPr>
                <a:t>Kita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27333" y="2726283"/>
            <a:ext cx="2439834" cy="1018076"/>
            <a:chOff x="3334" y="-83623"/>
            <a:chExt cx="1110904" cy="463550"/>
          </a:xfrm>
        </p:grpSpPr>
        <p:sp>
          <p:nvSpPr>
            <p:cNvPr id="10" name="Freeform 10"/>
            <p:cNvSpPr/>
            <p:nvPr/>
          </p:nvSpPr>
          <p:spPr>
            <a:xfrm>
              <a:off x="3334" y="32962"/>
              <a:ext cx="1110904" cy="336595"/>
            </a:xfrm>
            <a:custGeom>
              <a:avLst/>
              <a:gdLst/>
              <a:ahLst/>
              <a:cxnLst/>
              <a:rect l="l" t="t" r="r" b="b"/>
              <a:pathLst>
                <a:path w="1110904" h="336595">
                  <a:moveTo>
                    <a:pt x="907704" y="0"/>
                  </a:moveTo>
                  <a:lnTo>
                    <a:pt x="0" y="0"/>
                  </a:lnTo>
                  <a:lnTo>
                    <a:pt x="0" y="336595"/>
                  </a:lnTo>
                  <a:lnTo>
                    <a:pt x="907704" y="336595"/>
                  </a:lnTo>
                  <a:lnTo>
                    <a:pt x="1110904" y="168298"/>
                  </a:lnTo>
                  <a:lnTo>
                    <a:pt x="907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8468" y="-83623"/>
              <a:ext cx="929371" cy="463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4870"/>
                </a:lnSpc>
              </a:pPr>
              <a:r>
                <a:rPr lang="en-US" sz="3478" dirty="0" err="1">
                  <a:solidFill>
                    <a:srgbClr val="000000"/>
                  </a:solidFill>
                  <a:latin typeface="Architects Daughter"/>
                </a:rPr>
                <a:t>Ev.Jugend</a:t>
              </a:r>
              <a:endParaRPr lang="en-US" sz="3478" dirty="0">
                <a:solidFill>
                  <a:srgbClr val="000000"/>
                </a:solidFill>
                <a:latin typeface="Architects Daughter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14563" y="2726283"/>
            <a:ext cx="9108953" cy="379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suchen sich gezielt Arbeitsfelder </a:t>
            </a:r>
          </a:p>
          <a:p>
            <a:pPr algn="just"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in denen sie </a:t>
            </a:r>
            <a:r>
              <a:rPr lang="en-US" sz="4509" spc="-45">
                <a:solidFill>
                  <a:srgbClr val="FF3131"/>
                </a:solidFill>
                <a:latin typeface="DM Sans Bold"/>
              </a:rPr>
              <a:t>ihre</a:t>
            </a:r>
            <a:r>
              <a:rPr lang="en-US" sz="4509" spc="-45">
                <a:solidFill>
                  <a:srgbClr val="000000"/>
                </a:solidFill>
                <a:latin typeface="DM Sans Bold"/>
              </a:rPr>
              <a:t> </a:t>
            </a:r>
          </a:p>
          <a:p>
            <a:pPr algn="just"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Macht ausüben und </a:t>
            </a:r>
          </a:p>
          <a:p>
            <a:pPr algn="just"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Bedürfnisse befriediegen </a:t>
            </a:r>
          </a:p>
          <a:p>
            <a:pPr marL="0" lvl="0" indent="0" algn="just"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können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86098" y="5143500"/>
            <a:ext cx="279292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52427" y="5143500"/>
            <a:ext cx="212426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82878" y="2032206"/>
            <a:ext cx="4615668" cy="72260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50347" y="1263984"/>
            <a:ext cx="9108953" cy="253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 wählen ein potenzielles Opfer aus und entwickeln Strategien dieses zu erreichen.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76692" y="7660322"/>
            <a:ext cx="5890794" cy="169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0"/>
              </a:lnSpc>
            </a:pPr>
            <a:r>
              <a:rPr lang="en-US" sz="3809" spc="-38">
                <a:solidFill>
                  <a:srgbClr val="000000"/>
                </a:solidFill>
                <a:latin typeface="DM Sans Bold"/>
              </a:rPr>
              <a:t>Den Prozess des planens &amp;, annäherns nennt man </a:t>
            </a:r>
          </a:p>
          <a:p>
            <a:pPr marL="0" lvl="0" indent="0" algn="ctr">
              <a:lnSpc>
                <a:spcPts val="4960"/>
              </a:lnSpc>
            </a:pPr>
            <a:r>
              <a:rPr lang="en-US" sz="4509" u="sng" spc="-45">
                <a:solidFill>
                  <a:srgbClr val="FF3131"/>
                </a:solidFill>
                <a:latin typeface="DM Sans Bold"/>
              </a:rPr>
              <a:t>"Grooming Prozess"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92419" y="3760701"/>
            <a:ext cx="11029319" cy="58731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009775"/>
            <a:ext cx="9108953" cy="190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sammeln Informationen über </a:t>
            </a:r>
          </a:p>
          <a:p>
            <a:pPr marL="0" lvl="0" indent="0"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das mögliche Opfer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209" y="1028700"/>
            <a:ext cx="4841363" cy="790426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08544" y="2132734"/>
            <a:ext cx="9527368" cy="190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Täter:innen </a:t>
            </a:r>
          </a:p>
          <a:p>
            <a:pPr>
              <a:lnSpc>
                <a:spcPts val="4960"/>
              </a:lnSpc>
            </a:pPr>
            <a:r>
              <a:rPr lang="en-US" sz="4509" spc="-45">
                <a:solidFill>
                  <a:srgbClr val="000000"/>
                </a:solidFill>
                <a:latin typeface="DM Sans Bold"/>
              </a:rPr>
              <a:t>testen: gibt es Abwehr oder nicht.</a:t>
            </a:r>
          </a:p>
          <a:p>
            <a:pPr marL="0" lvl="0" indent="0">
              <a:lnSpc>
                <a:spcPts val="4960"/>
              </a:lnSpc>
            </a:pPr>
            <a:endParaRPr lang="en-US" sz="4509" spc="-45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Benutzerdefiniert</PresentationFormat>
  <Paragraphs>194</Paragraphs>
  <Slides>28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DM Sans Bold</vt:lpstr>
      <vt:lpstr>Arial</vt:lpstr>
      <vt:lpstr>DM Sans</vt:lpstr>
      <vt:lpstr>Calibri</vt:lpstr>
      <vt:lpstr>Architects Daughter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Ideenbuch Brainstorming Präsentation</dc:title>
  <cp:lastModifiedBy>Schön, Ulrich</cp:lastModifiedBy>
  <cp:revision>3</cp:revision>
  <dcterms:created xsi:type="dcterms:W3CDTF">2006-08-16T00:00:00Z</dcterms:created>
  <dcterms:modified xsi:type="dcterms:W3CDTF">2026-01-23T08:22:38Z</dcterms:modified>
  <dc:identifier>DAFdGinldtY</dc:identifier>
</cp:coreProperties>
</file>